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261" r:id="rId2"/>
    <p:sldId id="262" r:id="rId3"/>
    <p:sldId id="265" r:id="rId4"/>
    <p:sldId id="268" r:id="rId5"/>
    <p:sldId id="267" r:id="rId6"/>
    <p:sldId id="264" r:id="rId7"/>
  </p:sldIdLst>
  <p:sldSz cx="9144000" cy="6858000" type="screen4x3"/>
  <p:notesSz cx="6858000" cy="92964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66"/>
    <a:srgbClr val="FFCC99"/>
    <a:srgbClr val="040000"/>
    <a:srgbClr val="BBF8FD"/>
    <a:srgbClr val="CCFF33"/>
    <a:srgbClr val="FFFF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1026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1" name="Rectangle 1027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6200" y="0"/>
            <a:ext cx="2971800" cy="465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2" name="Rectangle 1028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2293" name="Rectangle 1029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6200" y="8831263"/>
            <a:ext cx="2971800" cy="465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1DF987C5-CE1D-4F28-AAF8-CDA32BC8645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pPr>
              <a:defRPr/>
            </a:pPr>
            <a:fld id="{4FBC2D35-2549-45C7-8522-7D5878F44248}" type="datetimeFigureOut">
              <a:rPr lang="en-US"/>
              <a:pPr>
                <a:defRPr/>
              </a:pPr>
              <a:t>7/22/2009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049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16425"/>
            <a:ext cx="5486400" cy="41830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829675"/>
            <a:ext cx="297180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pPr>
              <a:defRPr/>
            </a:pPr>
            <a:fld id="{3457BB60-B8A8-42D4-A828-97F2B0649B4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819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81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9AF51314-0417-440B-8B04-EAA0ACA92FC7}" type="slidenum">
              <a:rPr lang="en-US" smtClean="0"/>
              <a:pPr/>
              <a:t>1</a:t>
            </a:fld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219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922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3BD5F22D-4E8E-4F72-A5AC-731F1B5F01FC}" type="slidenum">
              <a:rPr lang="en-US" smtClean="0"/>
              <a:pPr/>
              <a:t>2</a:t>
            </a:fld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24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1024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B25DA2ED-F158-41D9-9BA5-8320F7A6DFBC}" type="slidenum">
              <a:rPr lang="en-US" smtClean="0"/>
              <a:pPr/>
              <a:t>3</a:t>
            </a:fld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smtClean="0"/>
          </a:p>
        </p:txBody>
      </p:sp>
      <p:sp>
        <p:nvSpPr>
          <p:cNvPr id="1229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fld id="{8689B443-FD46-40C4-A529-EA2596011B87}" type="slidenum">
              <a:rPr lang="en-US" smtClean="0"/>
              <a:pPr/>
              <a:t>6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5064B-0886-4C56-B5AC-7649E260841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F23859-9088-4118-AB73-67B7BE2A6D8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0B79E9A-DDB4-43C1-B770-7C969E36C93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4CB6B6-9FC3-4AED-8152-D0AE4CB499D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305FE9-DF92-4956-A797-4A0D6BC422D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8858F5-728F-4CB1-837D-8B23352F61A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4F426C5-6BDC-4FF8-A7C5-81861839AD8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557883C-7C18-44C0-8A84-89097CB1B22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58C480-FB42-449B-915A-69680C9672B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4AE973-802D-4471-AE05-3AF1BA9A1F2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E79486-A92D-45B0-9FAE-5B7695EA111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21979D6E-F71F-479A-9E2D-43846E16A4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auto">
          <a:xfrm>
            <a:off x="304800" y="990600"/>
            <a:ext cx="8458200" cy="3352800"/>
          </a:xfrm>
          <a:prstGeom prst="rect">
            <a:avLst/>
          </a:prstGeom>
          <a:solidFill>
            <a:srgbClr val="FFCC99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/>
          <a:p>
            <a:r>
              <a:rPr lang="en-US" sz="1600" b="1" dirty="0"/>
              <a:t>                                 UNIT </a:t>
            </a:r>
            <a:r>
              <a:rPr lang="en-US" sz="1600" b="1" dirty="0" smtClean="0"/>
              <a:t>TITLE—Playing it Safe in the LAB</a:t>
            </a:r>
            <a:endParaRPr lang="en-US" sz="1600" b="1" dirty="0"/>
          </a:p>
          <a:p>
            <a:endParaRPr lang="en-US" sz="1600" b="1" u="sng" dirty="0"/>
          </a:p>
          <a:p>
            <a:r>
              <a:rPr lang="en-US" sz="1600" b="1" u="sng" dirty="0"/>
              <a:t>Unit Objectives:</a:t>
            </a:r>
            <a:endParaRPr lang="en-US" sz="1200" b="1" u="sng" dirty="0"/>
          </a:p>
          <a:p>
            <a:r>
              <a:rPr lang="en-US" sz="1400" b="1" dirty="0"/>
              <a:t>As a result of this unit, the students will </a:t>
            </a:r>
            <a:r>
              <a:rPr lang="en-US" sz="1400" b="1" i="1" u="sng" dirty="0"/>
              <a:t>KNOW</a:t>
            </a:r>
            <a:r>
              <a:rPr lang="en-US" sz="1400" b="1" i="1" dirty="0"/>
              <a:t>: </a:t>
            </a:r>
            <a:r>
              <a:rPr lang="en-US" sz="1400" b="1" i="1" dirty="0" smtClean="0"/>
              <a:t>Names of Lab Equipment, Names and Location of</a:t>
            </a:r>
            <a:endParaRPr lang="en-US" sz="1400" b="1" i="1" dirty="0"/>
          </a:p>
          <a:p>
            <a:r>
              <a:rPr lang="en-US" sz="1400" b="1" dirty="0" smtClean="0"/>
              <a:t>Lab Safety Equipment, Proper precautions to avoid accidents in the Lab Area, Proper Procedures</a:t>
            </a:r>
          </a:p>
          <a:p>
            <a:r>
              <a:rPr lang="en-US" sz="1400" b="1" dirty="0" smtClean="0"/>
              <a:t>In the event of an accident.</a:t>
            </a:r>
            <a:endParaRPr lang="en-US" sz="1400" b="1" dirty="0"/>
          </a:p>
          <a:p>
            <a:endParaRPr lang="en-US" sz="1400" b="1" dirty="0"/>
          </a:p>
          <a:p>
            <a:r>
              <a:rPr lang="en-US" sz="1400" b="1" dirty="0"/>
              <a:t>As a result of this lesson students will </a:t>
            </a:r>
            <a:r>
              <a:rPr lang="en-US" sz="1400" b="1" i="1" u="sng" dirty="0"/>
              <a:t>UNDERSTAND</a:t>
            </a:r>
            <a:r>
              <a:rPr lang="en-US" sz="1400" b="1" i="1" dirty="0"/>
              <a:t> </a:t>
            </a:r>
            <a:r>
              <a:rPr lang="en-US" sz="1400" b="1" i="1" dirty="0" smtClean="0"/>
              <a:t>that: By being familiar with the Lab area and </a:t>
            </a:r>
          </a:p>
          <a:p>
            <a:r>
              <a:rPr lang="en-US" sz="1400" b="1" i="1" dirty="0" smtClean="0"/>
              <a:t>Applying proper precautions and procedures, lab activities can remain safe and fun.</a:t>
            </a:r>
            <a:endParaRPr lang="en-US" sz="1400" b="1" i="1" dirty="0"/>
          </a:p>
          <a:p>
            <a:endParaRPr lang="en-US" sz="1400" b="1" i="1" dirty="0"/>
          </a:p>
          <a:p>
            <a:r>
              <a:rPr lang="en-US" sz="1400" b="1" dirty="0"/>
              <a:t>As a result of this unit, the student will </a:t>
            </a:r>
            <a:r>
              <a:rPr lang="en-US" sz="1400" b="1" i="1" u="sng" dirty="0"/>
              <a:t>be able to DO</a:t>
            </a:r>
            <a:r>
              <a:rPr lang="en-US" sz="1400" b="1" i="1" dirty="0" smtClean="0"/>
              <a:t>: A collaborative presentation Identifying</a:t>
            </a:r>
          </a:p>
          <a:p>
            <a:r>
              <a:rPr lang="en-US" sz="1400" b="1" i="1" dirty="0" smtClean="0"/>
              <a:t> correct Lab Equipment, Identifying and Locating Lab Safety Equipment, Practice proper lab </a:t>
            </a:r>
          </a:p>
          <a:p>
            <a:r>
              <a:rPr lang="en-US" sz="1400" b="1" i="1" dirty="0" smtClean="0"/>
              <a:t>techniques to avoid an accident in the Lab Area, Practice proper procedures in the event of an</a:t>
            </a:r>
          </a:p>
          <a:p>
            <a:r>
              <a:rPr lang="en-US" sz="1400" b="1" i="1" dirty="0" smtClean="0"/>
              <a:t> accident</a:t>
            </a:r>
            <a:endParaRPr lang="en-US" sz="1400" b="1" i="1" dirty="0"/>
          </a:p>
          <a:p>
            <a:endParaRPr lang="en-US" sz="1400" b="1" i="1" dirty="0"/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381000" y="4495800"/>
            <a:ext cx="8382000" cy="2133600"/>
          </a:xfrm>
          <a:prstGeom prst="rect">
            <a:avLst/>
          </a:prstGeom>
          <a:solidFill>
            <a:srgbClr val="FFFF66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/>
          <a:p>
            <a:r>
              <a:rPr lang="en-US" sz="1400" b="1" i="1" u="sng" dirty="0"/>
              <a:t>Instructional Strategies Used in </a:t>
            </a:r>
            <a:r>
              <a:rPr lang="en-US" sz="1400" b="1" i="1" u="sng" dirty="0" smtClean="0"/>
              <a:t>this </a:t>
            </a:r>
            <a:r>
              <a:rPr lang="en-US" sz="1400" b="1" i="1" u="sng" dirty="0"/>
              <a:t>Unit</a:t>
            </a:r>
          </a:p>
          <a:p>
            <a:pPr>
              <a:buFont typeface="Wingdings" pitchFamily="2" charset="2"/>
              <a:buChar char="q"/>
            </a:pPr>
            <a:r>
              <a:rPr lang="en-US" sz="1400" b="1" u="sng" dirty="0"/>
              <a:t>Collaborative </a:t>
            </a:r>
            <a:r>
              <a:rPr lang="en-US" sz="1400" b="1" u="sng" dirty="0" smtClean="0"/>
              <a:t>Groups     </a:t>
            </a:r>
            <a:endParaRPr lang="en-US" sz="1400" b="1" u="sng" dirty="0"/>
          </a:p>
          <a:p>
            <a:pPr>
              <a:buFont typeface="Wingdings" pitchFamily="2" charset="2"/>
              <a:buChar char="q"/>
            </a:pPr>
            <a:r>
              <a:rPr lang="en-US" sz="1400" dirty="0" smtClean="0"/>
              <a:t>Other</a:t>
            </a:r>
            <a:r>
              <a:rPr lang="en-US" sz="1400" b="1" dirty="0"/>
              <a:t>__________________</a:t>
            </a:r>
          </a:p>
          <a:p>
            <a:r>
              <a:rPr lang="en-US" sz="1400" b="1" dirty="0"/>
              <a:t>             __________________</a:t>
            </a:r>
          </a:p>
        </p:txBody>
      </p:sp>
      <p:sp>
        <p:nvSpPr>
          <p:cNvPr id="3076" name="Text Box 4"/>
          <p:cNvSpPr txBox="1">
            <a:spLocks noChangeArrowheads="1"/>
          </p:cNvSpPr>
          <p:nvPr/>
        </p:nvSpPr>
        <p:spPr bwMode="auto">
          <a:xfrm>
            <a:off x="6096000" y="0"/>
            <a:ext cx="2667000" cy="836613"/>
          </a:xfrm>
          <a:prstGeom prst="rect">
            <a:avLst/>
          </a:prstGeom>
          <a:gradFill rotWithShape="0">
            <a:gsLst>
              <a:gs pos="0">
                <a:srgbClr val="FFCC99"/>
              </a:gs>
              <a:gs pos="50000">
                <a:srgbClr val="FFFF99"/>
              </a:gs>
              <a:gs pos="100000">
                <a:srgbClr val="FFCC99"/>
              </a:gs>
            </a:gsLst>
            <a:lin ang="5400000" scaled="1"/>
          </a:gradFill>
          <a:ln w="1270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200" b="1" dirty="0"/>
              <a:t>Teacher: </a:t>
            </a:r>
            <a:r>
              <a:rPr lang="en-US" sz="1200" b="1" dirty="0" smtClean="0"/>
              <a:t>Rhonda Wood</a:t>
            </a:r>
            <a:endParaRPr lang="en-US" sz="1200" b="1" dirty="0"/>
          </a:p>
          <a:p>
            <a:pPr algn="ctr">
              <a:spcBef>
                <a:spcPct val="50000"/>
              </a:spcBef>
            </a:pPr>
            <a:r>
              <a:rPr lang="en-US" sz="1200" b="1" dirty="0" smtClean="0"/>
              <a:t>Cabell  Midland </a:t>
            </a:r>
            <a:r>
              <a:rPr lang="en-US" sz="1200" b="1" dirty="0" err="1" smtClean="0"/>
              <a:t>HighSchool</a:t>
            </a:r>
            <a:endParaRPr lang="en-US" sz="1200" b="1" dirty="0"/>
          </a:p>
          <a:p>
            <a:pPr algn="ctr">
              <a:spcBef>
                <a:spcPct val="50000"/>
              </a:spcBef>
            </a:pPr>
            <a:r>
              <a:rPr lang="en-US" sz="1200" b="1" dirty="0" err="1" smtClean="0"/>
              <a:t>Ona</a:t>
            </a:r>
            <a:r>
              <a:rPr lang="en-US" sz="1200" b="1" dirty="0" smtClean="0"/>
              <a:t>, </a:t>
            </a:r>
            <a:r>
              <a:rPr lang="en-US" sz="1200" b="1" dirty="0"/>
              <a:t>WV</a:t>
            </a:r>
          </a:p>
        </p:txBody>
      </p:sp>
      <p:sp>
        <p:nvSpPr>
          <p:cNvPr id="3077" name="TextBox 4"/>
          <p:cNvSpPr txBox="1">
            <a:spLocks noChangeArrowheads="1"/>
          </p:cNvSpPr>
          <p:nvPr/>
        </p:nvSpPr>
        <p:spPr bwMode="auto">
          <a:xfrm>
            <a:off x="3048000" y="4419600"/>
            <a:ext cx="2209800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400" b="1" dirty="0" smtClean="0"/>
              <a:t>___</a:t>
            </a:r>
            <a:endParaRPr lang="en-US" sz="1400" b="1" dirty="0"/>
          </a:p>
        </p:txBody>
      </p:sp>
      <p:sp>
        <p:nvSpPr>
          <p:cNvPr id="3078" name="TextBox 5"/>
          <p:cNvSpPr txBox="1">
            <a:spLocks noChangeArrowheads="1"/>
          </p:cNvSpPr>
          <p:nvPr/>
        </p:nvSpPr>
        <p:spPr bwMode="auto">
          <a:xfrm>
            <a:off x="4953000" y="4419600"/>
            <a:ext cx="2057400" cy="1015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endParaRPr lang="en-US" dirty="0"/>
          </a:p>
          <a:p>
            <a:r>
              <a:rPr lang="en-US" sz="1400" b="1" u="sng" dirty="0"/>
              <a:t>DI</a:t>
            </a:r>
          </a:p>
          <a:p>
            <a:pPr>
              <a:buFont typeface="Wingdings" pitchFamily="2" charset="2"/>
              <a:buChar char="q"/>
            </a:pPr>
            <a:r>
              <a:rPr lang="en-US" sz="1400" b="1" u="sng" dirty="0" smtClean="0"/>
              <a:t>Choice </a:t>
            </a:r>
            <a:r>
              <a:rPr lang="en-US" sz="1400" b="1" u="sng" dirty="0"/>
              <a:t>Board</a:t>
            </a:r>
          </a:p>
          <a:p>
            <a:pPr>
              <a:buFont typeface="Wingdings" pitchFamily="2" charset="2"/>
              <a:buChar char="q"/>
            </a:pPr>
            <a:r>
              <a:rPr lang="en-US" sz="1400" b="1" dirty="0" smtClean="0"/>
              <a:t>Other-</a:t>
            </a:r>
            <a:r>
              <a:rPr lang="en-US" sz="1400" b="1" u="sng" dirty="0" smtClean="0"/>
              <a:t>Sternberg’s</a:t>
            </a:r>
            <a:endParaRPr lang="en-US" sz="1400" b="1" dirty="0"/>
          </a:p>
        </p:txBody>
      </p:sp>
      <p:sp>
        <p:nvSpPr>
          <p:cNvPr id="3079" name="TextBox 6"/>
          <p:cNvSpPr txBox="1">
            <a:spLocks noChangeArrowheads="1"/>
          </p:cNvSpPr>
          <p:nvPr/>
        </p:nvSpPr>
        <p:spPr bwMode="auto">
          <a:xfrm>
            <a:off x="6858000" y="4495800"/>
            <a:ext cx="1905000" cy="116955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endParaRPr lang="en-US" sz="1400" b="1" u="sng" dirty="0"/>
          </a:p>
          <a:p>
            <a:pPr algn="ctr"/>
            <a:r>
              <a:rPr lang="en-US" sz="1400" b="1" u="sng" dirty="0"/>
              <a:t>Technology</a:t>
            </a:r>
          </a:p>
          <a:p>
            <a:pPr>
              <a:buFont typeface="Wingdings" pitchFamily="2" charset="2"/>
              <a:buChar char="q"/>
            </a:pPr>
            <a:r>
              <a:rPr lang="en-US" sz="1400" b="1" u="sng" dirty="0" smtClean="0"/>
              <a:t>Power </a:t>
            </a:r>
            <a:r>
              <a:rPr lang="en-US" sz="1400" b="1" u="sng" dirty="0"/>
              <a:t>Point</a:t>
            </a:r>
          </a:p>
          <a:p>
            <a:pPr>
              <a:buFont typeface="Wingdings" pitchFamily="2" charset="2"/>
              <a:buChar char="q"/>
            </a:pPr>
            <a:r>
              <a:rPr lang="en-US" sz="1400" b="1" u="sng" dirty="0" smtClean="0"/>
              <a:t>Think Quest</a:t>
            </a:r>
            <a:endParaRPr lang="en-US" sz="1400" b="1" u="sng" dirty="0"/>
          </a:p>
          <a:p>
            <a:pPr>
              <a:buFont typeface="Wingdings" pitchFamily="2" charset="2"/>
              <a:buChar char="q"/>
            </a:pPr>
            <a:r>
              <a:rPr lang="en-US" sz="1400" b="1" u="sng" dirty="0" smtClean="0"/>
              <a:t>Other-multimedia</a:t>
            </a:r>
            <a:endParaRPr lang="en-US" sz="1400" b="1" u="sng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ChangeArrowheads="1"/>
          </p:cNvSpPr>
          <p:nvPr/>
        </p:nvSpPr>
        <p:spPr bwMode="auto">
          <a:xfrm>
            <a:off x="457200" y="274638"/>
            <a:ext cx="8229600" cy="182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/>
          <a:lstStyle/>
          <a:p>
            <a:pPr algn="ctr"/>
            <a:r>
              <a:rPr lang="en-US" sz="1400" b="1">
                <a:solidFill>
                  <a:schemeClr val="tx2"/>
                </a:solidFill>
              </a:rPr>
              <a:t>Unit Overview</a:t>
            </a:r>
          </a:p>
        </p:txBody>
      </p:sp>
      <p:graphicFrame>
        <p:nvGraphicFramePr>
          <p:cNvPr id="8257" name="Group 65"/>
          <p:cNvGraphicFramePr>
            <a:graphicFrameLocks noGrp="1"/>
          </p:cNvGraphicFramePr>
          <p:nvPr/>
        </p:nvGraphicFramePr>
        <p:xfrm>
          <a:off x="304800" y="609600"/>
          <a:ext cx="8382000" cy="1981200"/>
        </p:xfrm>
        <a:graphic>
          <a:graphicData uri="http://schemas.openxmlformats.org/drawingml/2006/table">
            <a:tbl>
              <a:tblPr/>
              <a:tblGrid>
                <a:gridCol w="2794000"/>
                <a:gridCol w="2794000"/>
                <a:gridCol w="2794000"/>
              </a:tblGrid>
              <a:tr h="582707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  Lesson EQs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3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           Whole Class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3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            Differentiated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CCFF33"/>
                    </a:solidFill>
                  </a:tcPr>
                </a:tc>
              </a:tr>
              <a:tr h="139849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Why is the knowledge of proper lab procedures and equipment important?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Group Presentation of Knowledge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Put into groups according to Sternberg’s learning style and give each group a choice of how they will present the material.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1072"/>
          <p:cNvSpPr>
            <a:spLocks noChangeArrowheads="1"/>
          </p:cNvSpPr>
          <p:nvPr/>
        </p:nvSpPr>
        <p:spPr bwMode="auto">
          <a:xfrm>
            <a:off x="146050" y="4703763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endParaRPr lang="en-US"/>
          </a:p>
        </p:txBody>
      </p:sp>
      <p:sp>
        <p:nvSpPr>
          <p:cNvPr id="5123" name="Rectangle 1074"/>
          <p:cNvSpPr>
            <a:spLocks noChangeArrowheads="1"/>
          </p:cNvSpPr>
          <p:nvPr/>
        </p:nvSpPr>
        <p:spPr bwMode="auto">
          <a:xfrm>
            <a:off x="146050" y="4703763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eaLnBrk="0" hangingPunct="0"/>
            <a:endParaRPr lang="en-US"/>
          </a:p>
        </p:txBody>
      </p:sp>
      <p:sp>
        <p:nvSpPr>
          <p:cNvPr id="5124" name="Rectangle 1076"/>
          <p:cNvSpPr>
            <a:spLocks noChangeArrowheads="1"/>
          </p:cNvSpPr>
          <p:nvPr/>
        </p:nvSpPr>
        <p:spPr bwMode="auto">
          <a:xfrm>
            <a:off x="146050" y="4703763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eaLnBrk="0" hangingPunct="0"/>
            <a:endParaRPr lang="en-US"/>
          </a:p>
        </p:txBody>
      </p:sp>
      <p:sp>
        <p:nvSpPr>
          <p:cNvPr id="5125" name="Rectangle 1080"/>
          <p:cNvSpPr>
            <a:spLocks noChangeArrowheads="1"/>
          </p:cNvSpPr>
          <p:nvPr/>
        </p:nvSpPr>
        <p:spPr bwMode="auto">
          <a:xfrm>
            <a:off x="146050" y="4703763"/>
            <a:ext cx="254000" cy="1754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 anchor="ctr">
            <a:spAutoFit/>
          </a:bodyPr>
          <a:lstStyle/>
          <a:p>
            <a:pPr eaLnBrk="0" hangingPunct="0"/>
            <a:r>
              <a:rPr lang="en-US"/>
              <a:t/>
            </a:r>
            <a:br>
              <a:rPr lang="en-US"/>
            </a:br>
            <a:endParaRPr lang="en-US"/>
          </a:p>
          <a:p>
            <a:pPr eaLnBrk="0" hangingPunct="0"/>
            <a:r>
              <a:rPr lang="en-US" sz="1000">
                <a:cs typeface="Times New Roman" charset="0"/>
              </a:rPr>
              <a:t>  </a:t>
            </a:r>
            <a:endParaRPr lang="en-US" sz="1100"/>
          </a:p>
          <a:p>
            <a:pPr eaLnBrk="0" hangingPunct="0"/>
            <a:r>
              <a:rPr lang="en-US" sz="1400">
                <a:cs typeface="Times New Roman" charset="0"/>
              </a:rPr>
              <a:t/>
            </a:r>
            <a:br>
              <a:rPr lang="en-US" sz="1400">
                <a:cs typeface="Times New Roman" charset="0"/>
              </a:rPr>
            </a:br>
            <a:r>
              <a:rPr lang="en-US" sz="1000">
                <a:cs typeface="Times New Roman" charset="0"/>
              </a:rPr>
              <a:t/>
            </a:r>
            <a:br>
              <a:rPr lang="en-US" sz="1000">
                <a:cs typeface="Times New Roman" charset="0"/>
              </a:rPr>
            </a:br>
            <a:r>
              <a:rPr lang="en-US" sz="1000">
                <a:cs typeface="Times New Roman" charset="0"/>
              </a:rPr>
              <a:t/>
            </a:r>
            <a:br>
              <a:rPr lang="en-US" sz="1000">
                <a:cs typeface="Times New Roman" charset="0"/>
              </a:rPr>
            </a:br>
            <a:endParaRPr lang="en-US" sz="1100"/>
          </a:p>
          <a:p>
            <a:pPr eaLnBrk="0" hangingPunct="0"/>
            <a:endParaRPr lang="en-US"/>
          </a:p>
        </p:txBody>
      </p:sp>
      <p:sp>
        <p:nvSpPr>
          <p:cNvPr id="5126" name="Text Box 1084"/>
          <p:cNvSpPr txBox="1">
            <a:spLocks noChangeArrowheads="1"/>
          </p:cNvSpPr>
          <p:nvPr/>
        </p:nvSpPr>
        <p:spPr bwMode="auto">
          <a:xfrm>
            <a:off x="304800" y="152400"/>
            <a:ext cx="72390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5127" name="Text Box 1085"/>
          <p:cNvSpPr txBox="1">
            <a:spLocks noChangeArrowheads="1"/>
          </p:cNvSpPr>
          <p:nvPr/>
        </p:nvSpPr>
        <p:spPr bwMode="auto">
          <a:xfrm>
            <a:off x="304800" y="152400"/>
            <a:ext cx="8458200" cy="385763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Acquisition Lesson Planning Form</a:t>
            </a:r>
            <a:r>
              <a:rPr lang="en-US"/>
              <a:t>--</a:t>
            </a:r>
            <a:r>
              <a:rPr lang="en-US" b="1"/>
              <a:t> </a:t>
            </a:r>
            <a:r>
              <a:rPr lang="en-US" sz="1200" b="1"/>
              <a:t>Plan for the Concept, Topic, or Skill --- Not for the Day</a:t>
            </a:r>
            <a:r>
              <a:rPr lang="en-US" sz="1200"/>
              <a:t> </a:t>
            </a:r>
          </a:p>
        </p:txBody>
      </p:sp>
      <p:sp>
        <p:nvSpPr>
          <p:cNvPr id="5129" name="Text Box 1099"/>
          <p:cNvSpPr txBox="1">
            <a:spLocks noChangeArrowheads="1"/>
          </p:cNvSpPr>
          <p:nvPr/>
        </p:nvSpPr>
        <p:spPr bwMode="auto">
          <a:xfrm>
            <a:off x="2209800" y="1447801"/>
            <a:ext cx="6553200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5130" name="Text Box 1100"/>
          <p:cNvSpPr txBox="1">
            <a:spLocks noChangeArrowheads="1"/>
          </p:cNvSpPr>
          <p:nvPr/>
        </p:nvSpPr>
        <p:spPr bwMode="auto">
          <a:xfrm>
            <a:off x="2209800" y="1447800"/>
            <a:ext cx="6553200" cy="798513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5131" name="Text Box 1101"/>
          <p:cNvSpPr txBox="1">
            <a:spLocks noChangeArrowheads="1"/>
          </p:cNvSpPr>
          <p:nvPr/>
        </p:nvSpPr>
        <p:spPr bwMode="auto">
          <a:xfrm>
            <a:off x="2209800" y="2286000"/>
            <a:ext cx="6553200" cy="2862263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5132" name="Text Box 1102"/>
          <p:cNvSpPr txBox="1">
            <a:spLocks noChangeArrowheads="1"/>
          </p:cNvSpPr>
          <p:nvPr/>
        </p:nvSpPr>
        <p:spPr bwMode="auto">
          <a:xfrm>
            <a:off x="2209800" y="5173663"/>
            <a:ext cx="6553200" cy="798512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n-US"/>
          </a:p>
          <a:p>
            <a:pPr>
              <a:spcBef>
                <a:spcPct val="50000"/>
              </a:spcBef>
            </a:pPr>
            <a:endParaRPr lang="en-US"/>
          </a:p>
        </p:txBody>
      </p:sp>
      <p:sp>
        <p:nvSpPr>
          <p:cNvPr id="5133" name="Text Box 1103"/>
          <p:cNvSpPr txBox="1">
            <a:spLocks noChangeArrowheads="1"/>
          </p:cNvSpPr>
          <p:nvPr/>
        </p:nvSpPr>
        <p:spPr bwMode="auto">
          <a:xfrm>
            <a:off x="381000" y="990600"/>
            <a:ext cx="17526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E</a:t>
            </a:r>
            <a:r>
              <a:rPr lang="en-US" sz="1400"/>
              <a:t>ssential Question:</a:t>
            </a:r>
            <a:endParaRPr lang="en-US"/>
          </a:p>
        </p:txBody>
      </p:sp>
      <p:sp>
        <p:nvSpPr>
          <p:cNvPr id="5134" name="Text Box 1104"/>
          <p:cNvSpPr txBox="1">
            <a:spLocks noChangeArrowheads="1"/>
          </p:cNvSpPr>
          <p:nvPr/>
        </p:nvSpPr>
        <p:spPr bwMode="auto">
          <a:xfrm>
            <a:off x="381000" y="1447800"/>
            <a:ext cx="17526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A</a:t>
            </a:r>
            <a:r>
              <a:rPr lang="en-US" sz="1400"/>
              <a:t>ctivating    Strategy:</a:t>
            </a:r>
            <a:endParaRPr lang="en-US" b="1"/>
          </a:p>
        </p:txBody>
      </p:sp>
      <p:sp>
        <p:nvSpPr>
          <p:cNvPr id="5135" name="Text Box 1105"/>
          <p:cNvSpPr txBox="1">
            <a:spLocks noChangeArrowheads="1"/>
          </p:cNvSpPr>
          <p:nvPr/>
        </p:nvSpPr>
        <p:spPr bwMode="auto">
          <a:xfrm>
            <a:off x="381000" y="2362200"/>
            <a:ext cx="16002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T</a:t>
            </a:r>
            <a:r>
              <a:rPr lang="en-US" sz="1400"/>
              <a:t>eaching Strategies:</a:t>
            </a:r>
            <a:endParaRPr lang="en-US" b="1"/>
          </a:p>
        </p:txBody>
      </p:sp>
      <p:sp>
        <p:nvSpPr>
          <p:cNvPr id="5136" name="Text Box 1106"/>
          <p:cNvSpPr txBox="1">
            <a:spLocks noChangeArrowheads="1"/>
          </p:cNvSpPr>
          <p:nvPr/>
        </p:nvSpPr>
        <p:spPr bwMode="auto">
          <a:xfrm>
            <a:off x="685800" y="4267200"/>
            <a:ext cx="1447800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1400" i="1"/>
              <a:t>Differentiated Instruction</a:t>
            </a:r>
            <a:r>
              <a:rPr lang="en-US" sz="1400"/>
              <a:t>:</a:t>
            </a:r>
          </a:p>
        </p:txBody>
      </p:sp>
      <p:sp>
        <p:nvSpPr>
          <p:cNvPr id="5137" name="Text Box 1107"/>
          <p:cNvSpPr txBox="1">
            <a:spLocks noChangeArrowheads="1"/>
          </p:cNvSpPr>
          <p:nvPr/>
        </p:nvSpPr>
        <p:spPr bwMode="auto">
          <a:xfrm>
            <a:off x="381000" y="5334000"/>
            <a:ext cx="17526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b="1"/>
              <a:t>S</a:t>
            </a:r>
            <a:r>
              <a:rPr lang="en-US" sz="1400"/>
              <a:t>ummarizing Strategies</a:t>
            </a:r>
            <a:r>
              <a:rPr lang="en-US" sz="1400" b="1"/>
              <a:t>:</a:t>
            </a:r>
          </a:p>
        </p:txBody>
      </p:sp>
      <p:sp>
        <p:nvSpPr>
          <p:cNvPr id="5138" name="TextBox 18"/>
          <p:cNvSpPr txBox="1">
            <a:spLocks noChangeArrowheads="1"/>
          </p:cNvSpPr>
          <p:nvPr/>
        </p:nvSpPr>
        <p:spPr bwMode="auto">
          <a:xfrm>
            <a:off x="304800" y="609600"/>
            <a:ext cx="5943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sz="1400" b="1" dirty="0"/>
              <a:t>Projected Lesson </a:t>
            </a:r>
            <a:r>
              <a:rPr lang="en-US" sz="1400" b="1" dirty="0" smtClean="0"/>
              <a:t>Duration – </a:t>
            </a:r>
            <a:r>
              <a:rPr lang="en-US" sz="1400" dirty="0" smtClean="0"/>
              <a:t>1 Week</a:t>
            </a:r>
            <a:endParaRPr lang="en-US" sz="1400" dirty="0"/>
          </a:p>
        </p:txBody>
      </p:sp>
      <p:sp>
        <p:nvSpPr>
          <p:cNvPr id="20" name="TextBox 19"/>
          <p:cNvSpPr txBox="1"/>
          <p:nvPr/>
        </p:nvSpPr>
        <p:spPr>
          <a:xfrm>
            <a:off x="2286000" y="1676400"/>
            <a:ext cx="3512500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/>
              <a:t>Demonstration on what can go wrong in the Lab Area</a:t>
            </a:r>
            <a:endParaRPr lang="en-US" sz="1100" dirty="0"/>
          </a:p>
        </p:txBody>
      </p:sp>
      <p:sp>
        <p:nvSpPr>
          <p:cNvPr id="21" name="TextBox 20"/>
          <p:cNvSpPr txBox="1"/>
          <p:nvPr/>
        </p:nvSpPr>
        <p:spPr>
          <a:xfrm>
            <a:off x="2362200" y="2438400"/>
            <a:ext cx="5867400" cy="221599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321 Identify three lab techniques not followed, two proper procedures they </a:t>
            </a:r>
          </a:p>
          <a:p>
            <a:r>
              <a:rPr lang="en-US" sz="1100" dirty="0" smtClean="0"/>
              <a:t>Observed, one lab rule they believe is the most valuable and why.</a:t>
            </a:r>
          </a:p>
          <a:p>
            <a:endParaRPr lang="en-US" sz="1100" dirty="0" smtClean="0"/>
          </a:p>
          <a:p>
            <a:r>
              <a:rPr lang="en-US" sz="1100" dirty="0" smtClean="0"/>
              <a:t>Class Discussion of 321 results</a:t>
            </a:r>
          </a:p>
          <a:p>
            <a:endParaRPr lang="en-US" sz="1100" dirty="0" smtClean="0"/>
          </a:p>
          <a:p>
            <a:r>
              <a:rPr lang="en-US" sz="1100" dirty="0" smtClean="0"/>
              <a:t>Assess and categorize students according to Sternberg’s Learning Profile</a:t>
            </a:r>
          </a:p>
          <a:p>
            <a:endParaRPr lang="en-US" sz="1100" dirty="0" smtClean="0"/>
          </a:p>
          <a:p>
            <a:r>
              <a:rPr lang="en-US" sz="1100" dirty="0" smtClean="0"/>
              <a:t>Group students according to Sternberg’s Learning Profile</a:t>
            </a:r>
          </a:p>
          <a:p>
            <a:endParaRPr lang="en-US" sz="1100" dirty="0" smtClean="0"/>
          </a:p>
          <a:p>
            <a:r>
              <a:rPr lang="en-US" sz="1100" dirty="0" smtClean="0"/>
              <a:t>Students are given the task of group presentations  using various methods</a:t>
            </a:r>
          </a:p>
          <a:p>
            <a:r>
              <a:rPr lang="en-US" sz="1100" dirty="0" smtClean="0"/>
              <a:t>displaying knowledge of the Lab  Area gained through collaborative research</a:t>
            </a:r>
            <a:r>
              <a:rPr lang="en-US" sz="1400" dirty="0" smtClean="0"/>
              <a:t>.</a:t>
            </a:r>
          </a:p>
          <a:p>
            <a:endParaRPr lang="en-US" sz="1400" dirty="0" smtClean="0"/>
          </a:p>
        </p:txBody>
      </p:sp>
      <p:sp>
        <p:nvSpPr>
          <p:cNvPr id="22" name="TextBox 21"/>
          <p:cNvSpPr txBox="1"/>
          <p:nvPr/>
        </p:nvSpPr>
        <p:spPr>
          <a:xfrm>
            <a:off x="2362200" y="4495800"/>
            <a:ext cx="560447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Students are put into groups based on Sternberg’s learning profile.</a:t>
            </a:r>
          </a:p>
          <a:p>
            <a:r>
              <a:rPr lang="en-US" sz="1100" dirty="0" smtClean="0"/>
              <a:t>Analytical, Creative, Practical</a:t>
            </a:r>
            <a:endParaRPr lang="en-US" sz="1100" dirty="0"/>
          </a:p>
        </p:txBody>
      </p:sp>
      <p:sp>
        <p:nvSpPr>
          <p:cNvPr id="23" name="TextBox 22"/>
          <p:cNvSpPr txBox="1"/>
          <p:nvPr/>
        </p:nvSpPr>
        <p:spPr>
          <a:xfrm>
            <a:off x="2286000" y="5410200"/>
            <a:ext cx="4265911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/>
              <a:t>Students will be assessed within their groups by content rubric .</a:t>
            </a:r>
            <a:endParaRPr lang="en-US" sz="1100" dirty="0"/>
          </a:p>
        </p:txBody>
      </p:sp>
      <p:sp>
        <p:nvSpPr>
          <p:cNvPr id="28" name="TextBox 27"/>
          <p:cNvSpPr txBox="1"/>
          <p:nvPr/>
        </p:nvSpPr>
        <p:spPr>
          <a:xfrm>
            <a:off x="2209800" y="1066800"/>
            <a:ext cx="4804520" cy="5386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/>
            <a:r>
              <a:rPr lang="en-US" sz="1100" dirty="0" smtClean="0"/>
              <a:t>Why is the knowledge of proper lab procedures and equipment important?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Choices for group presentations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Thinkquest</a:t>
            </a:r>
            <a:r>
              <a:rPr lang="en-US" dirty="0" smtClean="0"/>
              <a:t> Webpage</a:t>
            </a:r>
          </a:p>
          <a:p>
            <a:r>
              <a:rPr lang="en-US" dirty="0" smtClean="0"/>
              <a:t>Power Point</a:t>
            </a:r>
          </a:p>
          <a:p>
            <a:r>
              <a:rPr lang="en-US" dirty="0" smtClean="0"/>
              <a:t>Video</a:t>
            </a:r>
          </a:p>
          <a:p>
            <a:r>
              <a:rPr lang="en-US" dirty="0" smtClean="0"/>
              <a:t>Guide/Manual</a:t>
            </a:r>
          </a:p>
          <a:p>
            <a:r>
              <a:rPr lang="en-US" dirty="0" smtClean="0"/>
              <a:t>Skit/Demonstration/Narrative Play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819400" y="5105400"/>
            <a:ext cx="3962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dirty="0" err="1" smtClean="0"/>
              <a:t>Requirments</a:t>
            </a:r>
            <a:r>
              <a:rPr lang="en-US" sz="2400" dirty="0" smtClean="0"/>
              <a:t>- See Rubric</a:t>
            </a:r>
            <a:endParaRPr lang="en-US" sz="24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228602" y="228599"/>
          <a:ext cx="8686799" cy="6483589"/>
        </p:xfrm>
        <a:graphic>
          <a:graphicData uri="http://schemas.openxmlformats.org/drawingml/2006/table">
            <a:tbl>
              <a:tblPr/>
              <a:tblGrid>
                <a:gridCol w="1147993"/>
                <a:gridCol w="949138"/>
                <a:gridCol w="198855"/>
                <a:gridCol w="942426"/>
                <a:gridCol w="205565"/>
                <a:gridCol w="942426"/>
                <a:gridCol w="205565"/>
                <a:gridCol w="933278"/>
                <a:gridCol w="214715"/>
                <a:gridCol w="933278"/>
                <a:gridCol w="215324"/>
                <a:gridCol w="924127"/>
                <a:gridCol w="224475"/>
                <a:gridCol w="649634"/>
              </a:tblGrid>
              <a:tr h="227419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0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5484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Lab Safety Techniques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Does not include any lab safety techniques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Includes one lab safety technique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Includes two lab safety techniques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Includes three lab safety techniques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Includes four lab safety techniques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Includes five lab safety techniques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000017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Notes: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454840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Identification of Lab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Does not identify any pieces of lab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Identifies one piece of lab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Identifies two pieces of lab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Identifies three pieces of lab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Identifies four pieces of lab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Identifies five pieces of lab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022487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Notes: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682259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Identification and location of Lab Safety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Does not identify and locate any lab safety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Indentifies and Locates one piece of lab safety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Identifies and Locates two pieces of lab safety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Identifies and Locates three pieces of lab safety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Identifies and Locates four pieces of lab safety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Identifies and Locates five pieces of lab safety equipment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775294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Notes: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682259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Procedures in the event of an accident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Does not give any procedures in the event of an accident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 dirty="0">
                          <a:latin typeface="Calibri"/>
                          <a:ea typeface="Calibri"/>
                          <a:cs typeface="Times New Roman"/>
                        </a:rPr>
                        <a:t>Gives one procedure in event of an accident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Gives two procedures in the event of an accident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Gives three procedures in the event of an accident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Gives four procedures in the event of an accident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Gives five procedures in the event of an accident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797766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Notes: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7419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200">
                          <a:latin typeface="Calibri"/>
                          <a:ea typeface="Calibri"/>
                          <a:cs typeface="Times New Roman"/>
                        </a:rPr>
                        <a:t>Total</a:t>
                      </a: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2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46230" marR="4623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2667000" y="152400"/>
            <a:ext cx="3657600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1400" b="1"/>
              <a:t>Unit Title ______________________</a:t>
            </a:r>
          </a:p>
        </p:txBody>
      </p:sp>
      <p:sp>
        <p:nvSpPr>
          <p:cNvPr id="6147" name="Rectangle 3"/>
          <p:cNvSpPr>
            <a:spLocks noChangeArrowheads="1"/>
          </p:cNvSpPr>
          <p:nvPr/>
        </p:nvSpPr>
        <p:spPr bwMode="auto">
          <a:xfrm>
            <a:off x="228600" y="533400"/>
            <a:ext cx="8458200" cy="25146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/>
          <a:p>
            <a:r>
              <a:rPr lang="en-US" sz="1400" b="1"/>
              <a:t>CSOs ADDRESSED:</a:t>
            </a:r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228600" y="3200400"/>
            <a:ext cx="8458200" cy="3505200"/>
          </a:xfrm>
          <a:prstGeom prst="rect">
            <a:avLst/>
          </a:prstGeom>
          <a:solidFill>
            <a:schemeClr val="bg1"/>
          </a:solidFill>
          <a:ln w="28575">
            <a:solidFill>
              <a:schemeClr val="tx1"/>
            </a:solidFill>
            <a:miter lim="800000"/>
            <a:headEnd/>
            <a:tailEnd/>
          </a:ln>
        </p:spPr>
        <p:txBody>
          <a:bodyPr wrap="none"/>
          <a:lstStyle/>
          <a:p>
            <a:r>
              <a:rPr lang="en-US" sz="1400" b="1"/>
              <a:t>TEACHER NOTES/ REFLECTIONS</a:t>
            </a:r>
          </a:p>
          <a:p>
            <a:endParaRPr lang="en-US" sz="1400" b="1"/>
          </a:p>
          <a:p>
            <a:endParaRPr lang="en-US" sz="1400" b="1"/>
          </a:p>
        </p:txBody>
      </p:sp>
      <p:sp>
        <p:nvSpPr>
          <p:cNvPr id="5" name="TextBox 4"/>
          <p:cNvSpPr txBox="1"/>
          <p:nvPr/>
        </p:nvSpPr>
        <p:spPr>
          <a:xfrm>
            <a:off x="762000" y="990600"/>
            <a:ext cx="762351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SC.O.PS.1.1 implement safe procedures and practices when</a:t>
            </a:r>
          </a:p>
          <a:p>
            <a:r>
              <a:rPr lang="en-US" dirty="0" smtClean="0"/>
              <a:t> manipulating equipment, materials, organisms, and models.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651</TotalTime>
  <Words>643</Words>
  <Application>Microsoft Office PowerPoint</Application>
  <PresentationFormat>On-screen Show (4:3)</PresentationFormat>
  <Paragraphs>134</Paragraphs>
  <Slides>6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Default Design</vt:lpstr>
      <vt:lpstr>Slide 1</vt:lpstr>
      <vt:lpstr>Slide 2</vt:lpstr>
      <vt:lpstr>Slide 3</vt:lpstr>
      <vt:lpstr>Choices for group presentations</vt:lpstr>
      <vt:lpstr>Slide 5</vt:lpstr>
      <vt:lpstr>Slide 6</vt:lpstr>
    </vt:vector>
  </TitlesOfParts>
  <Company>E2C2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Nanci Smith</dc:creator>
  <cp:lastModifiedBy>User</cp:lastModifiedBy>
  <cp:revision>74</cp:revision>
  <dcterms:created xsi:type="dcterms:W3CDTF">2004-10-27T19:55:27Z</dcterms:created>
  <dcterms:modified xsi:type="dcterms:W3CDTF">2009-07-22T18:41:26Z</dcterms:modified>
</cp:coreProperties>
</file>

<file path=docProps/thumbnail.jpeg>
</file>